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8000FF"/>
        </a:solidFill>
        <a:effectLst/>
        <a:uFillTx/>
        <a:latin typeface="+mn-lt"/>
        <a:ea typeface="+mn-ea"/>
        <a:cs typeface="+mn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B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8000FF"/>
        </a:fontRef>
        <a:srgbClr val="8000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7EB"/>
          </a:solidFill>
        </a:fill>
      </a:tcStyle>
    </a:firstCol>
    <a:lastRow>
      <a:tcTxStyle b="on" i="off">
        <a:fontRef idx="minor">
          <a:srgbClr val="8000FF"/>
        </a:fontRef>
        <a:srgbClr val="8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6"/>
          </a:solidFill>
        </a:fill>
      </a:tcStyle>
    </a:wholeTbl>
    <a:band2H>
      <a:tcTxStyle b="def" i="def"/>
      <a:tcStyle>
        <a:tcBdr/>
        <a:fill>
          <a:solidFill>
            <a:srgbClr val="E6E7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CA"/>
          </a:solidFill>
        </a:fill>
      </a:tcStyle>
    </a:wholeTbl>
    <a:band2H>
      <a:tcTxStyle b="def" i="def"/>
      <a:tcStyle>
        <a:tcBdr/>
        <a:fill>
          <a:solidFill>
            <a:srgbClr val="F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E5"/>
          </a:solidFill>
        </a:fill>
      </a:tcStyle>
    </a:wholeTbl>
    <a:band2H>
      <a:tcTxStyle b="def" i="def"/>
      <a:tcStyle>
        <a:tcBdr/>
        <a:fill>
          <a:solidFill>
            <a:srgbClr val="F2E7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8000FF"/>
        </a:fontRef>
        <a:srgbClr val="8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000FF"/>
              </a:solidFill>
              <a:prstDash val="solid"/>
              <a:round/>
            </a:ln>
          </a:top>
          <a:bottom>
            <a:ln w="25400" cap="flat">
              <a:solidFill>
                <a:srgbClr val="8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000FF"/>
              </a:solidFill>
              <a:prstDash val="solid"/>
              <a:round/>
            </a:ln>
          </a:top>
          <a:bottom>
            <a:ln w="25400" cap="flat">
              <a:solidFill>
                <a:srgbClr val="8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000FF"/>
        </a:fontRef>
        <a:srgbClr val="8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AFF"/>
          </a:solidFill>
        </a:fill>
      </a:tcStyle>
    </a:wholeTbl>
    <a:band2H>
      <a:tcTxStyle b="def" i="def"/>
      <a:tcStyle>
        <a:tcBdr/>
        <a:fill>
          <a:solidFill>
            <a:srgbClr val="ECE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000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000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000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Freeform 6"/>
          <p:cNvSpPr/>
          <p:nvPr/>
        </p:nvSpPr>
        <p:spPr>
          <a:xfrm>
            <a:off x="-102" y="5293517"/>
            <a:ext cx="12192125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267CF2"/>
              </a:gs>
              <a:gs pos="83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8" name="Freeform 7"/>
          <p:cNvSpPr/>
          <p:nvPr/>
        </p:nvSpPr>
        <p:spPr>
          <a:xfrm>
            <a:off x="-102" y="5293517"/>
            <a:ext cx="12192125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rgbClr val="6FA8F7"/>
              </a:gs>
              <a:gs pos="100000">
                <a:schemeClr val="accent1">
                  <a:alpha val="0"/>
                </a:scheme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9" name="Freeform 8"/>
          <p:cNvSpPr/>
          <p:nvPr/>
        </p:nvSpPr>
        <p:spPr>
          <a:xfrm>
            <a:off x="0" y="5545933"/>
            <a:ext cx="12195179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FFEB99"/>
              </a:gs>
              <a:gs pos="50000">
                <a:schemeClr val="accent3"/>
              </a:gs>
              <a:gs pos="100000">
                <a:srgbClr val="FFE06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20" name="Title Text"/>
          <p:cNvSpPr txBox="1"/>
          <p:nvPr>
            <p:ph type="title"/>
          </p:nvPr>
        </p:nvSpPr>
        <p:spPr>
          <a:xfrm>
            <a:off x="6096000" y="1676400"/>
            <a:ext cx="5181600" cy="1524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6096000" y="3203574"/>
            <a:ext cx="5181600" cy="18256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62BCE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62BCE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62BCE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62BCE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62BCE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Rectangle 9"/>
          <p:cNvSpPr/>
          <p:nvPr/>
        </p:nvSpPr>
        <p:spPr>
          <a:xfrm>
            <a:off x="0" y="5262465"/>
            <a:ext cx="12192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Freeform 10"/>
          <p:cNvSpPr/>
          <p:nvPr/>
        </p:nvSpPr>
        <p:spPr>
          <a:xfrm>
            <a:off x="258" y="5502669"/>
            <a:ext cx="12192004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Freeform 6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6FA8F7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Freeform 7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B99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Freeform 8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Freeform 9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idx="1"/>
          </p:nvPr>
        </p:nvSpPr>
        <p:spPr>
          <a:xfrm>
            <a:off x="914400" y="1600200"/>
            <a:ext cx="10363200" cy="4525964"/>
          </a:xfrm>
          <a:prstGeom prst="rect">
            <a:avLst/>
          </a:prstGeom>
        </p:spPr>
        <p:txBody>
          <a:bodyPr vert="eaVer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Freeform 6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6FA8F7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Freeform 7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B99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Freeform 8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Freeform 9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Title Text"/>
          <p:cNvSpPr txBox="1"/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Freeform 6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6FA8F7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Freeform 7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B99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914400" y="1600200"/>
            <a:ext cx="10363200" cy="3733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Freeform 8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Freeform 9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Freeform 6"/>
          <p:cNvSpPr/>
          <p:nvPr/>
        </p:nvSpPr>
        <p:spPr>
          <a:xfrm>
            <a:off x="0" y="5545933"/>
            <a:ext cx="12195179" cy="131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</a:path>
            </a:pathLst>
          </a:custGeom>
          <a:gradFill>
            <a:gsLst>
              <a:gs pos="0">
                <a:srgbClr val="6FA8F7"/>
              </a:gs>
              <a:gs pos="50000">
                <a:schemeClr val="accent1"/>
              </a:gs>
              <a:gs pos="100000">
                <a:srgbClr val="267CF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Freeform 7"/>
          <p:cNvSpPr/>
          <p:nvPr/>
        </p:nvSpPr>
        <p:spPr>
          <a:xfrm>
            <a:off x="-102" y="5293517"/>
            <a:ext cx="12192125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Freeform 8"/>
          <p:cNvSpPr/>
          <p:nvPr/>
        </p:nvSpPr>
        <p:spPr>
          <a:xfrm>
            <a:off x="-102" y="5293517"/>
            <a:ext cx="12192125" cy="144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963084" y="3633787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963084" y="2133600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62BCE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62BCE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62BCE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62BCE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62BCE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Rectangle 9"/>
          <p:cNvSpPr/>
          <p:nvPr/>
        </p:nvSpPr>
        <p:spPr>
          <a:xfrm>
            <a:off x="0" y="5262465"/>
            <a:ext cx="12192000" cy="746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Freeform 10"/>
          <p:cNvSpPr/>
          <p:nvPr/>
        </p:nvSpPr>
        <p:spPr>
          <a:xfrm>
            <a:off x="258" y="5502669"/>
            <a:ext cx="12192004" cy="12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Freeform 7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rgbClr val="FFEB99"/>
              </a:gs>
              <a:gs pos="4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Freeform 8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6FA8F7"/>
              </a:gs>
              <a:gs pos="66000">
                <a:schemeClr val="accent1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Freeform 9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Freeform 10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914400" y="1536191"/>
            <a:ext cx="4876800" cy="387705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Freeform 9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6FA8F7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Freeform 10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B99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914400" y="1535112"/>
            <a:ext cx="4876800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>
                <a:solidFill>
                  <a:srgbClr val="62BCE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62BCE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62BCE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62BCE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62BCE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4"/>
          <p:cNvSpPr/>
          <p:nvPr>
            <p:ph type="body" sz="quarter" idx="21"/>
          </p:nvPr>
        </p:nvSpPr>
        <p:spPr>
          <a:xfrm>
            <a:off x="6400800" y="1535112"/>
            <a:ext cx="4876800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>
                <a:solidFill>
                  <a:srgbClr val="62BCE9"/>
                </a:solidFill>
              </a:defRPr>
            </a:pPr>
          </a:p>
        </p:txBody>
      </p:sp>
      <p:sp>
        <p:nvSpPr>
          <p:cNvPr id="80" name="Freeform 11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Freeform 12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Freeform 4"/>
          <p:cNvSpPr/>
          <p:nvPr/>
        </p:nvSpPr>
        <p:spPr>
          <a:xfrm>
            <a:off x="0" y="5731667"/>
            <a:ext cx="12195320" cy="112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fill="norm" stroke="1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rgbClr val="FFEB99"/>
              </a:gs>
              <a:gs pos="58000">
                <a:schemeClr val="accent3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Freeform 5"/>
          <p:cNvSpPr/>
          <p:nvPr/>
        </p:nvSpPr>
        <p:spPr>
          <a:xfrm>
            <a:off x="-1" y="5381626"/>
            <a:ext cx="4381500" cy="1207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58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Freeform 6"/>
          <p:cNvSpPr/>
          <p:nvPr/>
        </p:nvSpPr>
        <p:spPr>
          <a:xfrm>
            <a:off x="-3177" y="5696241"/>
            <a:ext cx="12195177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Freeform 7"/>
          <p:cNvSpPr/>
          <p:nvPr/>
        </p:nvSpPr>
        <p:spPr>
          <a:xfrm>
            <a:off x="-261" y="5347020"/>
            <a:ext cx="4568309" cy="94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77"/>
                  <a:pt x="0" y="1153"/>
                  <a:pt x="0" y="1730"/>
                </a:cubicBezTo>
                <a:lnTo>
                  <a:pt x="20202" y="21600"/>
                </a:lnTo>
                <a:lnTo>
                  <a:pt x="21600" y="211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xfrm>
            <a:off x="902208" y="609600"/>
            <a:ext cx="4511041" cy="914400"/>
          </a:xfrm>
          <a:prstGeom prst="rect">
            <a:avLst/>
          </a:prstGeom>
        </p:spPr>
        <p:txBody>
          <a:bodyPr anchor="b"/>
          <a:lstStyle>
            <a:lvl1pPr>
              <a:defRPr cap="none" sz="2200">
                <a:solidFill>
                  <a:srgbClr val="62BCE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sz="half" idx="1"/>
          </p:nvPr>
        </p:nvSpPr>
        <p:spPr>
          <a:xfrm>
            <a:off x="6096000" y="609600"/>
            <a:ext cx="5181600" cy="4191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Text Placeholder 13"/>
          <p:cNvSpPr/>
          <p:nvPr>
            <p:ph type="body" sz="quarter" idx="21"/>
          </p:nvPr>
        </p:nvSpPr>
        <p:spPr>
          <a:xfrm>
            <a:off x="901698" y="1527047"/>
            <a:ext cx="4511042" cy="329184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Freeform 7"/>
          <p:cNvSpPr/>
          <p:nvPr/>
        </p:nvSpPr>
        <p:spPr>
          <a:xfrm>
            <a:off x="2409852" y="6148042"/>
            <a:ext cx="9785323" cy="71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rgbClr val="6FA8F7"/>
              </a:gs>
              <a:gs pos="4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Freeform 8"/>
          <p:cNvSpPr/>
          <p:nvPr/>
        </p:nvSpPr>
        <p:spPr>
          <a:xfrm>
            <a:off x="-1" y="5457826"/>
            <a:ext cx="9652001" cy="140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FEB99"/>
              </a:gs>
              <a:gs pos="66000">
                <a:schemeClr val="accent3"/>
              </a:gs>
            </a:gsLst>
            <a:lin ang="1662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Picture Placeholder 2"/>
          <p:cNvSpPr/>
          <p:nvPr>
            <p:ph type="pic" sz="half" idx="21"/>
          </p:nvPr>
        </p:nvSpPr>
        <p:spPr>
          <a:xfrm>
            <a:off x="6096000" y="609601"/>
            <a:ext cx="5181600" cy="4190999"/>
          </a:xfrm>
          <a:prstGeom prst="rect">
            <a:avLst/>
          </a:prstGeom>
          <a:ln w="79375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38100" dir="5400000">
              <a:srgbClr val="000000">
                <a:alpha val="4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Freeform 9"/>
          <p:cNvSpPr/>
          <p:nvPr/>
        </p:nvSpPr>
        <p:spPr>
          <a:xfrm>
            <a:off x="-262" y="5412337"/>
            <a:ext cx="10140758" cy="927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Freeform 10"/>
          <p:cNvSpPr/>
          <p:nvPr/>
        </p:nvSpPr>
        <p:spPr>
          <a:xfrm>
            <a:off x="2240967" y="6116508"/>
            <a:ext cx="9954209" cy="74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902208" y="609600"/>
            <a:ext cx="4511041" cy="914400"/>
          </a:xfrm>
          <a:prstGeom prst="rect">
            <a:avLst/>
          </a:prstGeom>
        </p:spPr>
        <p:txBody>
          <a:bodyPr anchor="b"/>
          <a:lstStyle>
            <a:lvl1pPr>
              <a:defRPr cap="none" sz="2200">
                <a:solidFill>
                  <a:srgbClr val="62BCE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902208" y="1524000"/>
            <a:ext cx="4508501" cy="32956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68630">
              <a:buClrTx/>
              <a:buSzTx/>
              <a:buNone/>
              <a:defRPr sz="1600"/>
            </a:lvl2pPr>
            <a:lvl3pPr marL="0" indent="868680">
              <a:buClrTx/>
              <a:buSzTx/>
              <a:buNone/>
              <a:defRPr sz="1600"/>
            </a:lvl3pPr>
            <a:lvl4pPr marL="0" indent="1325880">
              <a:buClrTx/>
              <a:buSzTx/>
              <a:buNone/>
              <a:defRPr sz="1600"/>
            </a:lvl4pPr>
            <a:lvl5pPr marL="0" indent="1783079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81A8CF"/>
            </a:gs>
            <a:gs pos="100000">
              <a:srgbClr val="346F9D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Freeform 5"/>
          <p:cNvSpPr/>
          <p:nvPr/>
        </p:nvSpPr>
        <p:spPr>
          <a:xfrm>
            <a:off x="2" y="5010151"/>
            <a:ext cx="9918701" cy="1571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191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Freeform 6"/>
          <p:cNvSpPr/>
          <p:nvPr/>
        </p:nvSpPr>
        <p:spPr>
          <a:xfrm>
            <a:off x="0" y="5731667"/>
            <a:ext cx="12195320" cy="112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fill="norm" stroke="1" extrusionOk="0">
                <a:moveTo>
                  <a:pt x="0" y="16538"/>
                </a:moveTo>
                <a:lnTo>
                  <a:pt x="21592" y="0"/>
                </a:lnTo>
                <a:cubicBezTo>
                  <a:pt x="21591" y="7170"/>
                  <a:pt x="21600" y="14430"/>
                  <a:pt x="21598" y="21600"/>
                </a:cubicBezTo>
                <a:lnTo>
                  <a:pt x="0" y="21544"/>
                </a:lnTo>
                <a:cubicBezTo>
                  <a:pt x="0" y="19875"/>
                  <a:pt x="0" y="18207"/>
                  <a:pt x="0" y="16538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rgbClr val="6FA8F7"/>
              </a:gs>
              <a:gs pos="58000">
                <a:schemeClr val="accent1"/>
              </a:gs>
            </a:gsLst>
            <a:lin ang="15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914400" y="274638"/>
            <a:ext cx="103632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Freeform 7"/>
          <p:cNvSpPr/>
          <p:nvPr/>
        </p:nvSpPr>
        <p:spPr>
          <a:xfrm>
            <a:off x="1" y="4973411"/>
            <a:ext cx="10233157" cy="92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0"/>
                </a:moveTo>
                <a:cubicBezTo>
                  <a:pt x="0" y="580"/>
                  <a:pt x="0" y="1161"/>
                  <a:pt x="0" y="1741"/>
                </a:cubicBezTo>
                <a:lnTo>
                  <a:pt x="20540" y="21600"/>
                </a:lnTo>
                <a:lnTo>
                  <a:pt x="21600" y="20889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Freeform 8"/>
          <p:cNvSpPr/>
          <p:nvPr/>
        </p:nvSpPr>
        <p:spPr>
          <a:xfrm>
            <a:off x="-3177" y="5696241"/>
            <a:ext cx="12195177" cy="93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9871"/>
                </a:lnTo>
                <a:cubicBezTo>
                  <a:pt x="2" y="20540"/>
                  <a:pt x="4" y="20932"/>
                  <a:pt x="6" y="21600"/>
                </a:cubicBezTo>
                <a:lnTo>
                  <a:pt x="21600" y="172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719111" y="6616701"/>
            <a:ext cx="168090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b="1" sz="1100">
                <a:solidFill>
                  <a:srgbClr val="4D4D4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9pPr>
    </p:titleStyle>
    <p:bodyStyle>
      <a:lvl1pPr marL="342900" marR="0" indent="-2743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1pPr>
      <a:lvl2pPr marL="81153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2pPr>
      <a:lvl3pPr marL="12605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3pPr>
      <a:lvl4pPr marL="17177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4pPr>
      <a:lvl5pPr marL="21749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5pPr>
      <a:lvl6pPr marL="26321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6pPr>
      <a:lvl7pPr marL="30893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7pPr>
      <a:lvl8pPr marL="35465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8pPr>
      <a:lvl9pPr marL="4003765" marR="0" indent="-3918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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jpe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Relationship Id="rId3" Type="http://schemas.openxmlformats.org/officeDocument/2006/relationships/image" Target="../media/image5.jpeg"/><Relationship Id="rId4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ítulo 1"/>
          <p:cNvSpPr txBox="1"/>
          <p:nvPr>
            <p:ph type="ctrTitle"/>
          </p:nvPr>
        </p:nvSpPr>
        <p:spPr>
          <a:xfrm>
            <a:off x="177432" y="5280024"/>
            <a:ext cx="6056611" cy="1470026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/>
            <a:r>
              <a:t>CARMEN ROSA CASTRO</a:t>
            </a:r>
          </a:p>
        </p:txBody>
      </p:sp>
      <p:pic>
        <p:nvPicPr>
          <p:cNvPr id="165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013" y="315199"/>
            <a:ext cx="2276949" cy="171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ítulo 1"/>
          <p:cNvSpPr txBox="1"/>
          <p:nvPr/>
        </p:nvSpPr>
        <p:spPr>
          <a:xfrm>
            <a:off x="45719" y="2225286"/>
            <a:ext cx="9572926" cy="20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b="1" sz="6600" u="sng">
                <a:ln w="2540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</a:defRPr>
            </a:pPr>
            <a:r>
              <a:t>Planificación </a:t>
            </a:r>
            <a:endParaRPr sz="4400">
              <a:solidFill>
                <a:srgbClr val="FFFFFF"/>
              </a:solidFill>
            </a:endParaRPr>
          </a:p>
          <a:p>
            <a:pPr algn="ctr" defTabSz="457200">
              <a:defRPr b="1" sz="6600" u="sng">
                <a:ln w="2540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</a:defRPr>
            </a:pPr>
            <a:r>
              <a:t>Empresarial</a:t>
            </a:r>
          </a:p>
        </p:txBody>
      </p:sp>
      <p:pic>
        <p:nvPicPr>
          <p:cNvPr id="167" name="Untitled Session91933.JPG" descr="Untitled Session91933.JPG"/>
          <p:cNvPicPr>
            <a:picLocks noChangeAspect="1"/>
          </p:cNvPicPr>
          <p:nvPr/>
        </p:nvPicPr>
        <p:blipFill>
          <a:blip r:embed="rId3">
            <a:extLst/>
          </a:blip>
          <a:srcRect l="22441" t="257" r="11236" b="256"/>
          <a:stretch>
            <a:fillRect/>
          </a:stretch>
        </p:blipFill>
        <p:spPr>
          <a:xfrm>
            <a:off x="7823333" y="761999"/>
            <a:ext cx="4028809" cy="4028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Marcador de posición de imagen 7" descr="Marcador de posición de imagen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567" r="0" b="1567"/>
          <a:stretch>
            <a:fillRect/>
          </a:stretch>
        </p:blipFill>
        <p:spPr>
          <a:xfrm>
            <a:off x="6096000" y="1550987"/>
            <a:ext cx="5181600" cy="4191001"/>
          </a:xfrm>
          <a:prstGeom prst="rect">
            <a:avLst/>
          </a:prstGeom>
        </p:spPr>
      </p:pic>
      <p:sp>
        <p:nvSpPr>
          <p:cNvPr id="257" name="Título 1"/>
          <p:cNvSpPr txBox="1"/>
          <p:nvPr>
            <p:ph type="title"/>
          </p:nvPr>
        </p:nvSpPr>
        <p:spPr>
          <a:xfrm>
            <a:off x="902207" y="286591"/>
            <a:ext cx="9521643" cy="91440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PLANIFICACION EMPRESARIAL</a:t>
            </a:r>
          </a:p>
        </p:txBody>
      </p:sp>
      <p:sp>
        <p:nvSpPr>
          <p:cNvPr id="258" name="Marcador de texto 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3851" y="274638"/>
            <a:ext cx="1402836" cy="105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n 10" descr="Imagen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208" y="1329145"/>
            <a:ext cx="4054675" cy="309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359827">
            <a:off x="4076339" y="1617714"/>
            <a:ext cx="468154" cy="493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n 12" descr="Imagen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359827">
            <a:off x="1610956" y="2769177"/>
            <a:ext cx="341351" cy="36019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CuadroTexto 2"/>
          <p:cNvSpPr txBox="1"/>
          <p:nvPr/>
        </p:nvSpPr>
        <p:spPr>
          <a:xfrm>
            <a:off x="479014" y="4157929"/>
            <a:ext cx="5466677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00000"/>
                </a:solidFill>
              </a:defRPr>
            </a:pPr>
            <a:r>
              <a:t>Objetivo:</a:t>
            </a:r>
            <a:endParaRPr>
              <a:solidFill>
                <a:srgbClr val="FFFFFF"/>
              </a:solidFill>
            </a:endParaRPr>
          </a:p>
          <a:p>
            <a:pPr>
              <a:defRPr b="1" sz="2000">
                <a:solidFill>
                  <a:srgbClr val="000000"/>
                </a:solidFill>
              </a:defRPr>
            </a:pPr>
            <a:r>
              <a:t> Sacar 2 PRESENTACIONES a los NUEVOS SOCIOS</a:t>
            </a:r>
            <a:endParaRPr>
              <a:solidFill>
                <a:srgbClr val="FFFFFF"/>
              </a:solidFill>
            </a:endParaRPr>
          </a:p>
          <a:p>
            <a:pPr>
              <a:defRPr b="1" sz="2000">
                <a:solidFill>
                  <a:srgbClr val="FF7E79"/>
                </a:solidFill>
              </a:defRPr>
            </a:pPr>
            <a:r>
              <a:t>20 INVITADOS X REUNION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ítulo 1"/>
          <p:cNvSpPr txBox="1"/>
          <p:nvPr>
            <p:ph type="ctrTitle"/>
          </p:nvPr>
        </p:nvSpPr>
        <p:spPr>
          <a:xfrm>
            <a:off x="177432" y="5280024"/>
            <a:ext cx="6056611" cy="1470026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/>
            <a:r>
              <a:t>CARMEN ROSA CASTRO</a:t>
            </a:r>
          </a:p>
        </p:txBody>
      </p:sp>
      <p:pic>
        <p:nvPicPr>
          <p:cNvPr id="266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013" y="315199"/>
            <a:ext cx="2276949" cy="171157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ítulo 1"/>
          <p:cNvSpPr txBox="1"/>
          <p:nvPr/>
        </p:nvSpPr>
        <p:spPr>
          <a:xfrm>
            <a:off x="45719" y="2225286"/>
            <a:ext cx="9572926" cy="20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b="1" sz="6600" u="sng">
                <a:ln w="2540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</a:defRPr>
            </a:pPr>
            <a:r>
              <a:t>Planificación </a:t>
            </a:r>
            <a:endParaRPr sz="4400">
              <a:solidFill>
                <a:srgbClr val="FFFFFF"/>
              </a:solidFill>
            </a:endParaRPr>
          </a:p>
          <a:p>
            <a:pPr algn="ctr" defTabSz="457200">
              <a:defRPr b="1" sz="6600" u="sng">
                <a:ln w="2540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</a:defRPr>
            </a:pPr>
            <a:r>
              <a:t>Empresarial</a:t>
            </a:r>
          </a:p>
        </p:txBody>
      </p:sp>
      <p:pic>
        <p:nvPicPr>
          <p:cNvPr id="268" name="Untitled Session91933.JPG" descr="Untitled Session91933.JPG"/>
          <p:cNvPicPr>
            <a:picLocks noChangeAspect="1"/>
          </p:cNvPicPr>
          <p:nvPr/>
        </p:nvPicPr>
        <p:blipFill>
          <a:blip r:embed="rId3">
            <a:extLst/>
          </a:blip>
          <a:srcRect l="22441" t="257" r="11236" b="256"/>
          <a:stretch>
            <a:fillRect/>
          </a:stretch>
        </p:blipFill>
        <p:spPr>
          <a:xfrm>
            <a:off x="7823333" y="761999"/>
            <a:ext cx="4028809" cy="4028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3"/>
          <p:cNvSpPr txBox="1"/>
          <p:nvPr>
            <p:ph type="title"/>
          </p:nvPr>
        </p:nvSpPr>
        <p:spPr>
          <a:xfrm>
            <a:off x="914400" y="67008"/>
            <a:ext cx="103632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el ciclo DEL MOMENTUM</a:t>
            </a:r>
          </a:p>
        </p:txBody>
      </p:sp>
      <p:pic>
        <p:nvPicPr>
          <p:cNvPr id="170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3851" y="274638"/>
            <a:ext cx="1402836" cy="10545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Agrupar 2"/>
          <p:cNvGrpSpPr/>
          <p:nvPr/>
        </p:nvGrpSpPr>
        <p:grpSpPr>
          <a:xfrm>
            <a:off x="2285557" y="1079612"/>
            <a:ext cx="7630231" cy="5821202"/>
            <a:chOff x="0" y="0"/>
            <a:chExt cx="7630229" cy="5821200"/>
          </a:xfrm>
        </p:grpSpPr>
        <p:grpSp>
          <p:nvGrpSpPr>
            <p:cNvPr id="199" name="Agrupar 1"/>
            <p:cNvGrpSpPr/>
            <p:nvPr/>
          </p:nvGrpSpPr>
          <p:grpSpPr>
            <a:xfrm>
              <a:off x="-1" y="0"/>
              <a:ext cx="7630231" cy="5821201"/>
              <a:chOff x="0" y="0"/>
              <a:chExt cx="7630229" cy="5821200"/>
            </a:xfrm>
          </p:grpSpPr>
          <p:grpSp>
            <p:nvGrpSpPr>
              <p:cNvPr id="196" name="Agrupar 19"/>
              <p:cNvGrpSpPr/>
              <p:nvPr/>
            </p:nvGrpSpPr>
            <p:grpSpPr>
              <a:xfrm>
                <a:off x="-1" y="0"/>
                <a:ext cx="7630231" cy="5821202"/>
                <a:chOff x="0" y="0"/>
                <a:chExt cx="7630229" cy="5821201"/>
              </a:xfrm>
            </p:grpSpPr>
            <p:grpSp>
              <p:nvGrpSpPr>
                <p:cNvPr id="190" name="Diagrama 5"/>
                <p:cNvGrpSpPr/>
                <p:nvPr/>
              </p:nvGrpSpPr>
              <p:grpSpPr>
                <a:xfrm>
                  <a:off x="1535188" y="292910"/>
                  <a:ext cx="4935277" cy="4689853"/>
                  <a:chOff x="0" y="0"/>
                  <a:chExt cx="4935275" cy="4689852"/>
                </a:xfrm>
              </p:grpSpPr>
              <p:sp>
                <p:nvSpPr>
                  <p:cNvPr id="171" name="Shape"/>
                  <p:cNvSpPr/>
                  <p:nvPr/>
                </p:nvSpPr>
                <p:spPr>
                  <a:xfrm>
                    <a:off x="308316" y="199965"/>
                    <a:ext cx="4318643" cy="42422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64" h="20457" fill="norm" stroke="1" extrusionOk="0">
                        <a:moveTo>
                          <a:pt x="12289" y="0"/>
                        </a:moveTo>
                        <a:lnTo>
                          <a:pt x="12289" y="0"/>
                        </a:lnTo>
                        <a:cubicBezTo>
                          <a:pt x="17474" y="1511"/>
                          <a:pt x="20532" y="7233"/>
                          <a:pt x="19120" y="12781"/>
                        </a:cubicBezTo>
                        <a:cubicBezTo>
                          <a:pt x="17707" y="18328"/>
                          <a:pt x="12359" y="21600"/>
                          <a:pt x="7175" y="20089"/>
                        </a:cubicBezTo>
                        <a:cubicBezTo>
                          <a:pt x="1990" y="18578"/>
                          <a:pt x="-1068" y="12856"/>
                          <a:pt x="344" y="7308"/>
                        </a:cubicBezTo>
                        <a:cubicBezTo>
                          <a:pt x="985" y="4793"/>
                          <a:pt x="2484" y="2626"/>
                          <a:pt x="4546" y="1236"/>
                        </a:cubicBezTo>
                        <a:lnTo>
                          <a:pt x="4278" y="681"/>
                        </a:lnTo>
                        <a:lnTo>
                          <a:pt x="5520" y="1310"/>
                        </a:lnTo>
                        <a:lnTo>
                          <a:pt x="5315" y="2830"/>
                        </a:lnTo>
                        <a:lnTo>
                          <a:pt x="5047" y="2275"/>
                        </a:lnTo>
                        <a:lnTo>
                          <a:pt x="5047" y="2275"/>
                        </a:lnTo>
                        <a:cubicBezTo>
                          <a:pt x="1037" y="5043"/>
                          <a:pt x="-117" y="10766"/>
                          <a:pt x="2471" y="15057"/>
                        </a:cubicBezTo>
                        <a:cubicBezTo>
                          <a:pt x="5058" y="19348"/>
                          <a:pt x="10407" y="20582"/>
                          <a:pt x="14417" y="17814"/>
                        </a:cubicBezTo>
                        <a:cubicBezTo>
                          <a:pt x="18427" y="15045"/>
                          <a:pt x="19581" y="9323"/>
                          <a:pt x="16993" y="5032"/>
                        </a:cubicBezTo>
                        <a:cubicBezTo>
                          <a:pt x="15838" y="3115"/>
                          <a:pt x="14060" y="1723"/>
                          <a:pt x="12003" y="1123"/>
                        </a:cubicBezTo>
                        <a:close/>
                      </a:path>
                    </a:pathLst>
                  </a:custGeom>
                  <a:solidFill>
                    <a:srgbClr val="CACCD6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41909" dir="54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grpSp>
                <p:nvGrpSpPr>
                  <p:cNvPr id="174" name="Group"/>
                  <p:cNvGrpSpPr/>
                  <p:nvPr/>
                </p:nvGrpSpPr>
                <p:grpSpPr>
                  <a:xfrm>
                    <a:off x="1608231" y="0"/>
                    <a:ext cx="1718814" cy="859406"/>
                    <a:chOff x="0" y="0"/>
                    <a:chExt cx="1718813" cy="859405"/>
                  </a:xfrm>
                </p:grpSpPr>
                <p:sp>
                  <p:nvSpPr>
                    <p:cNvPr id="172" name="Rounded Rectangle"/>
                    <p:cNvSpPr/>
                    <p:nvPr/>
                  </p:nvSpPr>
                  <p:spPr>
                    <a:xfrm>
                      <a:off x="0" y="0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73" name="Lista de Prospectos"/>
                    <p:cNvSpPr txBox="1"/>
                    <p:nvPr/>
                  </p:nvSpPr>
                  <p:spPr>
                    <a:xfrm>
                      <a:off x="41952" y="32193"/>
                      <a:ext cx="1634909" cy="79502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>
                      <a:lvl1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200"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/>
                      <a:r>
                        <a:t>Lista de Prospectos</a:t>
                      </a:r>
                    </a:p>
                  </p:txBody>
                </p:sp>
              </p:grpSp>
              <p:grpSp>
                <p:nvGrpSpPr>
                  <p:cNvPr id="177" name="Group"/>
                  <p:cNvGrpSpPr/>
                  <p:nvPr/>
                </p:nvGrpSpPr>
                <p:grpSpPr>
                  <a:xfrm>
                    <a:off x="3216462" y="928512"/>
                    <a:ext cx="1718814" cy="859406"/>
                    <a:chOff x="0" y="0"/>
                    <a:chExt cx="1718813" cy="859405"/>
                  </a:xfrm>
                </p:grpSpPr>
                <p:sp>
                  <p:nvSpPr>
                    <p:cNvPr id="175" name="Rounded Rectangle"/>
                    <p:cNvSpPr/>
                    <p:nvPr/>
                  </p:nvSpPr>
                  <p:spPr>
                    <a:xfrm>
                      <a:off x="0" y="0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76" name="Invitación"/>
                    <p:cNvSpPr txBox="1"/>
                    <p:nvPr/>
                  </p:nvSpPr>
                  <p:spPr>
                    <a:xfrm>
                      <a:off x="41952" y="180782"/>
                      <a:ext cx="1634909" cy="497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>
                      <a:lvl1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200"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/>
                      <a:r>
                        <a:t>Invitación</a:t>
                      </a:r>
                    </a:p>
                  </p:txBody>
                </p:sp>
              </p:grpSp>
              <p:grpSp>
                <p:nvGrpSpPr>
                  <p:cNvPr id="180" name="Group"/>
                  <p:cNvGrpSpPr/>
                  <p:nvPr/>
                </p:nvGrpSpPr>
                <p:grpSpPr>
                  <a:xfrm>
                    <a:off x="3216462" y="2785536"/>
                    <a:ext cx="1718814" cy="859407"/>
                    <a:chOff x="0" y="0"/>
                    <a:chExt cx="1718813" cy="859405"/>
                  </a:xfrm>
                </p:grpSpPr>
                <p:sp>
                  <p:nvSpPr>
                    <p:cNvPr id="178" name="Rounded Rectangle"/>
                    <p:cNvSpPr/>
                    <p:nvPr/>
                  </p:nvSpPr>
                  <p:spPr>
                    <a:xfrm>
                      <a:off x="0" y="0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79" name="PLAN"/>
                    <p:cNvSpPr txBox="1"/>
                    <p:nvPr/>
                  </p:nvSpPr>
                  <p:spPr>
                    <a:xfrm>
                      <a:off x="41952" y="180782"/>
                      <a:ext cx="1634909" cy="497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>
                      <a:lvl1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200"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/>
                      <a:r>
                        <a:t>PLAN</a:t>
                      </a:r>
                    </a:p>
                  </p:txBody>
                </p:sp>
              </p:grpSp>
              <p:grpSp>
                <p:nvGrpSpPr>
                  <p:cNvPr id="183" name="Group"/>
                  <p:cNvGrpSpPr/>
                  <p:nvPr/>
                </p:nvGrpSpPr>
                <p:grpSpPr>
                  <a:xfrm>
                    <a:off x="1608231" y="3597652"/>
                    <a:ext cx="1718814" cy="1092201"/>
                    <a:chOff x="0" y="0"/>
                    <a:chExt cx="1718813" cy="1092200"/>
                  </a:xfrm>
                </p:grpSpPr>
                <p:sp>
                  <p:nvSpPr>
                    <p:cNvPr id="181" name="Rounded Rectangle"/>
                    <p:cNvSpPr/>
                    <p:nvPr/>
                  </p:nvSpPr>
                  <p:spPr>
                    <a:xfrm>
                      <a:off x="0" y="116397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82" name="Material de seguimiento"/>
                    <p:cNvSpPr txBox="1"/>
                    <p:nvPr/>
                  </p:nvSpPr>
                  <p:spPr>
                    <a:xfrm>
                      <a:off x="41952" y="-1"/>
                      <a:ext cx="1634909" cy="10922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>
                      <a:lvl1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200"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/>
                      <a:r>
                        <a:t>Material de seguimiento</a:t>
                      </a:r>
                    </a:p>
                  </p:txBody>
                </p:sp>
              </p:grpSp>
              <p:grpSp>
                <p:nvGrpSpPr>
                  <p:cNvPr id="186" name="Group"/>
                  <p:cNvGrpSpPr/>
                  <p:nvPr/>
                </p:nvGrpSpPr>
                <p:grpSpPr>
                  <a:xfrm>
                    <a:off x="0" y="2785536"/>
                    <a:ext cx="1718814" cy="859407"/>
                    <a:chOff x="0" y="0"/>
                    <a:chExt cx="1718813" cy="859405"/>
                  </a:xfrm>
                </p:grpSpPr>
                <p:sp>
                  <p:nvSpPr>
                    <p:cNvPr id="184" name="Rounded Rectangle"/>
                    <p:cNvSpPr/>
                    <p:nvPr/>
                  </p:nvSpPr>
                  <p:spPr>
                    <a:xfrm>
                      <a:off x="0" y="0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85" name="Seguimiento ( CIERRE )"/>
                    <p:cNvSpPr/>
                    <p:nvPr/>
                  </p:nvSpPr>
                  <p:spPr>
                    <a:xfrm>
                      <a:off x="41952" y="429702"/>
                      <a:ext cx="1634909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0" fill="norm" stroke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000">
                          <a:solidFill>
                            <a:srgbClr val="FFFFFF"/>
                          </a:solidFill>
                        </a:defRPr>
                      </a:pPr>
                      <a:r>
                        <a:t>Seguimiento (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CIERRE</a:t>
                      </a:r>
                      <a:r>
                        <a:t> ) </a:t>
                      </a:r>
                    </a:p>
                  </p:txBody>
                </p:sp>
              </p:grpSp>
              <p:grpSp>
                <p:nvGrpSpPr>
                  <p:cNvPr id="189" name="Group"/>
                  <p:cNvGrpSpPr/>
                  <p:nvPr/>
                </p:nvGrpSpPr>
                <p:grpSpPr>
                  <a:xfrm>
                    <a:off x="0" y="928512"/>
                    <a:ext cx="1718814" cy="859406"/>
                    <a:chOff x="0" y="0"/>
                    <a:chExt cx="1718813" cy="859405"/>
                  </a:xfrm>
                </p:grpSpPr>
                <p:sp>
                  <p:nvSpPr>
                    <p:cNvPr id="187" name="Rounded Rectangle"/>
                    <p:cNvSpPr/>
                    <p:nvPr/>
                  </p:nvSpPr>
                  <p:spPr>
                    <a:xfrm>
                      <a:off x="0" y="0"/>
                      <a:ext cx="1718814" cy="859406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062D62"/>
                        </a:gs>
                        <a:gs pos="30000">
                          <a:srgbClr val="013479"/>
                        </a:gs>
                        <a:gs pos="45000">
                          <a:srgbClr val="003680"/>
                        </a:gs>
                        <a:gs pos="55000">
                          <a:srgbClr val="003680"/>
                        </a:gs>
                        <a:gs pos="73000">
                          <a:srgbClr val="013479"/>
                        </a:gs>
                        <a:gs pos="100000">
                          <a:srgbClr val="062D62"/>
                        </a:gs>
                      </a:gsLst>
                      <a:lin ang="949999" scaled="0"/>
                    </a:gradFill>
                    <a:ln w="12700" cap="flat">
                      <a:noFill/>
                      <a:miter lim="400000"/>
                    </a:ln>
                    <a:effectLst>
                      <a:outerShdw sx="100000" sy="100000" kx="0" ky="0" algn="b" rotWithShape="0" blurRad="50800" dist="41909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ts val="700"/>
                        </a:spcBef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188" name="Planificación Empresarial"/>
                    <p:cNvSpPr/>
                    <p:nvPr/>
                  </p:nvSpPr>
                  <p:spPr>
                    <a:xfrm>
                      <a:off x="41952" y="429702"/>
                      <a:ext cx="1634909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0" fill="norm" stroke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83819" tIns="83819" rIns="83819" bIns="83819" numCol="1" anchor="ctr">
                      <a:spAutoFit/>
                    </a:bodyPr>
                    <a:lstStyle>
                      <a:lvl1pPr algn="ctr" defTabSz="977900">
                        <a:lnSpc>
                          <a:spcPct val="90000"/>
                        </a:lnSpc>
                        <a:spcBef>
                          <a:spcPts val="900"/>
                        </a:spcBef>
                        <a:defRPr sz="2000"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/>
                      <a:r>
                        <a:t>Planificación Empresarial</a:t>
                      </a:r>
                    </a:p>
                  </p:txBody>
                </p:sp>
              </p:grpSp>
            </p:grpSp>
            <p:pic>
              <p:nvPicPr>
                <p:cNvPr id="191" name="Imagen 7" descr="Imagen 7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4652341" y="0"/>
                  <a:ext cx="856871" cy="9235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2" name="Imagen 13" descr="Imagen 13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16828" t="0" r="15593" b="0"/>
                <a:stretch>
                  <a:fillRect/>
                </a:stretch>
              </p:blipFill>
              <p:spPr>
                <a:xfrm>
                  <a:off x="3306391" y="4687030"/>
                  <a:ext cx="1459933" cy="113417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3" name="Imagen 14" descr="Imagen 14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8351" t="6729" r="6672" b="0"/>
                <a:stretch>
                  <a:fillRect/>
                </a:stretch>
              </p:blipFill>
              <p:spPr>
                <a:xfrm>
                  <a:off x="6265158" y="2961914"/>
                  <a:ext cx="1365072" cy="12967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4" name="Imagen 15" descr="Imagen 15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-1" y="923570"/>
                  <a:ext cx="1603335" cy="133878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5" name="Imagen 17" descr="Imagen 17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9736" t="6409" r="8498" b="13352"/>
                <a:stretch>
                  <a:fillRect/>
                </a:stretch>
              </p:blipFill>
              <p:spPr>
                <a:xfrm>
                  <a:off x="197298" y="3142934"/>
                  <a:ext cx="1406036" cy="13797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97" name="Imagen 8" descr="Imagen 8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154682" y="1028159"/>
                <a:ext cx="969497" cy="9694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8" name="Imagen 20" descr="Imagen 20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20359827">
                <a:off x="5612751" y="756149"/>
                <a:ext cx="672142" cy="7092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0" name="Imagen 21" descr="Imagen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0359827">
              <a:off x="974189" y="2772483"/>
              <a:ext cx="672142" cy="70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Marcador de posición de imagen 7"/>
          <p:cNvGrpSpPr/>
          <p:nvPr/>
        </p:nvGrpSpPr>
        <p:grpSpPr>
          <a:xfrm>
            <a:off x="6387580" y="1484312"/>
            <a:ext cx="5260976" cy="4270376"/>
            <a:chOff x="0" y="0"/>
            <a:chExt cx="5260975" cy="4270375"/>
          </a:xfrm>
        </p:grpSpPr>
        <p:pic>
          <p:nvPicPr>
            <p:cNvPr id="203" name="image12.png" descr="image1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686318" y="39687"/>
              <a:ext cx="3888339" cy="41910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2000"/>
                </a:srgbClr>
              </a:outerShdw>
            </a:effectLst>
          </p:spPr>
        </p:pic>
        <p:sp>
          <p:nvSpPr>
            <p:cNvPr id="204" name="Rectangle"/>
            <p:cNvSpPr/>
            <p:nvPr/>
          </p:nvSpPr>
          <p:spPr>
            <a:xfrm>
              <a:off x="0" y="0"/>
              <a:ext cx="5260975" cy="4270375"/>
            </a:xfrm>
            <a:prstGeom prst="rect">
              <a:avLst/>
            </a:prstGeom>
            <a:noFill/>
            <a:ln w="793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Título 3"/>
          <p:cNvSpPr txBox="1"/>
          <p:nvPr>
            <p:ph type="title"/>
          </p:nvPr>
        </p:nvSpPr>
        <p:spPr>
          <a:xfrm>
            <a:off x="902207" y="609600"/>
            <a:ext cx="4511042" cy="91440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Lista de Prospectos</a:t>
            </a:r>
          </a:p>
        </p:txBody>
      </p:sp>
      <p:sp>
        <p:nvSpPr>
          <p:cNvPr id="207" name="Marcador de texto vertical 4"/>
          <p:cNvSpPr txBox="1"/>
          <p:nvPr>
            <p:ph type="body" sz="quarter" idx="1"/>
          </p:nvPr>
        </p:nvSpPr>
        <p:spPr>
          <a:xfrm>
            <a:off x="902208" y="1524000"/>
            <a:ext cx="4865085" cy="3295650"/>
          </a:xfrm>
          <a:prstGeom prst="rect">
            <a:avLst/>
          </a:prstGeom>
        </p:spPr>
        <p:txBody>
          <a:bodyPr/>
          <a:lstStyle/>
          <a:p>
            <a:pPr indent="59664" defTabSz="795527">
              <a:spcBef>
                <a:spcPts val="600"/>
              </a:spcBef>
              <a:defRPr b="1" i="1" sz="1740">
                <a:solidFill>
                  <a:srgbClr val="000000"/>
                </a:solidFill>
              </a:defRPr>
            </a:pPr>
            <a:r>
              <a:t>*Conceptos a tener en cuenta; Mínimo 100 personas*. ( </a:t>
            </a:r>
            <a:r>
              <a:rPr>
                <a:solidFill>
                  <a:srgbClr val="FF7E79"/>
                </a:solidFill>
              </a:rPr>
              <a:t>NUNCA JUZGAR A NADIE</a:t>
            </a:r>
            <a:r>
              <a:rPr>
                <a:solidFill>
                  <a:srgbClr val="FF0000"/>
                </a:solidFill>
              </a:rPr>
              <a:t> </a:t>
            </a:r>
            <a:r>
              <a:t>)</a:t>
            </a:r>
          </a:p>
          <a:p>
            <a:pPr indent="59664" defTabSz="795527">
              <a:spcBef>
                <a:spcPts val="600"/>
              </a:spcBef>
              <a:defRPr sz="1740"/>
            </a:pPr>
            <a:r>
              <a:t>Ley de Wilfredo Pareto; 20/80</a:t>
            </a:r>
          </a:p>
          <a:p>
            <a:pPr marL="357987" indent="-298322" defTabSz="795527">
              <a:spcBef>
                <a:spcPts val="600"/>
              </a:spcBef>
              <a:buClr>
                <a:schemeClr val="accent1"/>
              </a:buClr>
              <a:buSzPct val="85000"/>
              <a:buAutoNum type="arabicPeriod" startAt="1"/>
              <a:defRPr sz="1740"/>
            </a:pPr>
            <a:r>
              <a:t>Lista Cálida; FAMILIARES Y CERCANOS.</a:t>
            </a:r>
          </a:p>
          <a:p>
            <a:pPr marL="357987" indent="-298322" defTabSz="795527">
              <a:spcBef>
                <a:spcPts val="600"/>
              </a:spcBef>
              <a:buClr>
                <a:schemeClr val="accent1"/>
              </a:buClr>
              <a:buSzPct val="85000"/>
              <a:buAutoNum type="arabicPeriod" startAt="1"/>
              <a:defRPr sz="1740"/>
            </a:pPr>
            <a:r>
              <a:t>Lista Conocidos; RELACIONES DEL DIA A DIA.</a:t>
            </a:r>
          </a:p>
          <a:p>
            <a:pPr marL="357987" indent="-298322" defTabSz="795527">
              <a:spcBef>
                <a:spcPts val="600"/>
              </a:spcBef>
              <a:buClr>
                <a:schemeClr val="accent1"/>
              </a:buClr>
              <a:buSzPct val="85000"/>
              <a:buAutoNum type="arabicPeriod" startAt="1"/>
              <a:defRPr sz="1740"/>
            </a:pPr>
            <a:r>
              <a:t>Lista Distante; CALIDA Y CONOCIDOS A DISTANCIA y </a:t>
            </a:r>
            <a:r>
              <a:rPr>
                <a:solidFill>
                  <a:schemeClr val="accent6">
                    <a:satOff val="-17932"/>
                    <a:lumOff val="14411"/>
                  </a:schemeClr>
                </a:solidFill>
              </a:rPr>
              <a:t>REDES SOCIALES</a:t>
            </a:r>
            <a:r>
              <a:t>.</a:t>
            </a:r>
          </a:p>
          <a:p>
            <a:pPr marL="357987" indent="-298322" defTabSz="795527">
              <a:spcBef>
                <a:spcPts val="600"/>
              </a:spcBef>
              <a:buClr>
                <a:schemeClr val="accent1"/>
              </a:buClr>
              <a:buSzPct val="85000"/>
              <a:buAutoNum type="arabicPeriod" startAt="1"/>
              <a:defRPr sz="1740"/>
            </a:pPr>
            <a:r>
              <a:t>Lista de referidos y prospectos; SIEMPRE ESTAR HACIENDO NUEVOS AMIGOS Y SACANDO REFERIDOS DE LOS  “NO”. </a:t>
            </a:r>
          </a:p>
        </p:txBody>
      </p:sp>
      <p:pic>
        <p:nvPicPr>
          <p:cNvPr id="208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3851" y="274639"/>
            <a:ext cx="1185018" cy="89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ítulo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Ejemplo de Lista </a:t>
            </a:r>
          </a:p>
        </p:txBody>
      </p:sp>
      <p:sp>
        <p:nvSpPr>
          <p:cNvPr id="211" name="Marcador de texto vertical 4"/>
          <p:cNvSpPr txBox="1"/>
          <p:nvPr>
            <p:ph type="body" idx="1"/>
          </p:nvPr>
        </p:nvSpPr>
        <p:spPr>
          <a:xfrm>
            <a:off x="914400" y="1600201"/>
            <a:ext cx="103632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3851" y="274638"/>
            <a:ext cx="1402836" cy="105450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Tabla 1"/>
          <p:cNvGraphicFramePr/>
          <p:nvPr/>
        </p:nvGraphicFramePr>
        <p:xfrm>
          <a:off x="806822" y="1600200"/>
          <a:ext cx="10605249" cy="442470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83770"/>
                <a:gridCol w="2770281"/>
                <a:gridCol w="6951196"/>
              </a:tblGrid>
              <a:tr h="363333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NOMBRE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NOTAS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1.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MANUEL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REUNION EL JUEVES 13 A LAS 20:00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62712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2.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JESUS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REUNION EL VIERNES 13 A LAS 20:00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3.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ROBERTO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SOLO PUEDE EL LUNES ENTRE 4 Y 5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4.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ANA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TIENE LIBRE LOS FINES DE SEMANA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5.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BELEN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*PLAN OK* SEGUIMIENTO EL SABADO A LAS 13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6.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RICARDO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*PLAN OK* ESPERANDO SABER HORARIOS, LLAMAR LUNES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62712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7.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ADRIAN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*PLAN OK* SOLO PRODUCTO, REUNION SALUD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62712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8.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TANIA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*CODIGO 1008725* PLANIFICACION MARTES A A LAS 15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  <a:tr h="36333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9.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JULIA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t>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COMPRO PLUS PARA ALERGIA EL 20 DE COTUBRE 2020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chemeClr val="accent1"/>
                      </a:solidFill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Marcador de posición de imagen 7"/>
          <p:cNvGrpSpPr/>
          <p:nvPr/>
        </p:nvGrpSpPr>
        <p:grpSpPr>
          <a:xfrm>
            <a:off x="6328242" y="1496266"/>
            <a:ext cx="5260976" cy="4270375"/>
            <a:chOff x="0" y="0"/>
            <a:chExt cx="5260975" cy="4270373"/>
          </a:xfrm>
        </p:grpSpPr>
        <p:pic>
          <p:nvPicPr>
            <p:cNvPr id="215" name="image14.tif" descr="image14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534981" y="39687"/>
              <a:ext cx="4191013" cy="4191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2000"/>
                </a:srgbClr>
              </a:outerShdw>
            </a:effectLst>
          </p:spPr>
        </p:pic>
        <p:sp>
          <p:nvSpPr>
            <p:cNvPr id="216" name="Rectangle"/>
            <p:cNvSpPr/>
            <p:nvPr/>
          </p:nvSpPr>
          <p:spPr>
            <a:xfrm>
              <a:off x="0" y="0"/>
              <a:ext cx="5260975" cy="4270374"/>
            </a:xfrm>
            <a:prstGeom prst="rect">
              <a:avLst/>
            </a:prstGeom>
            <a:noFill/>
            <a:ln w="793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8" name="Título 1"/>
          <p:cNvSpPr txBox="1"/>
          <p:nvPr>
            <p:ph type="title"/>
          </p:nvPr>
        </p:nvSpPr>
        <p:spPr>
          <a:xfrm>
            <a:off x="902207" y="152401"/>
            <a:ext cx="4511042" cy="91440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2F2F2"/>
                </a:solidFill>
              </a:defRPr>
            </a:pPr>
            <a:r>
              <a:t>Llamada </a:t>
            </a:r>
            <a:r>
              <a:rPr sz="4000"/>
              <a:t>de</a:t>
            </a:r>
            <a:r>
              <a:t> invitación</a:t>
            </a:r>
          </a:p>
        </p:txBody>
      </p:sp>
      <p:sp>
        <p:nvSpPr>
          <p:cNvPr id="219" name="Marcador de texto 6"/>
          <p:cNvSpPr txBox="1"/>
          <p:nvPr>
            <p:ph type="body" sz="half" idx="1"/>
          </p:nvPr>
        </p:nvSpPr>
        <p:spPr>
          <a:xfrm>
            <a:off x="463175" y="902447"/>
            <a:ext cx="5423649" cy="45959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1400">
                <a:solidFill>
                  <a:srgbClr val="F2F2F2"/>
                </a:solidFill>
              </a:defRPr>
            </a:pPr>
          </a:p>
          <a:p>
            <a:pPr>
              <a:lnSpc>
                <a:spcPct val="90000"/>
              </a:lnSpc>
              <a:defRPr b="1" sz="1400">
                <a:solidFill>
                  <a:srgbClr val="FF7E79"/>
                </a:solidFill>
              </a:defRPr>
            </a:pPr>
            <a:r>
              <a:t>*</a:t>
            </a:r>
            <a:r>
              <a:rPr i="1" sz="1700"/>
              <a:t>NO WHATSAPP NI MENSAGES*</a:t>
            </a:r>
          </a:p>
          <a:p>
            <a:pPr>
              <a:lnSpc>
                <a:spcPct val="90000"/>
              </a:lnSpc>
              <a:defRPr b="1" sz="1700">
                <a:solidFill>
                  <a:srgbClr val="F2F2F2"/>
                </a:solidFill>
              </a:defRPr>
            </a:pPr>
            <a:r>
              <a:t>Objetivo: Que los invitados asistan a la presentación.</a:t>
            </a:r>
            <a:endParaRPr sz="1400"/>
          </a:p>
          <a:p>
            <a:pPr>
              <a:lnSpc>
                <a:spcPct val="90000"/>
              </a:lnSpc>
              <a:defRPr b="1" sz="1700">
                <a:solidFill>
                  <a:srgbClr val="F2F2F2"/>
                </a:solidFill>
              </a:defRPr>
            </a:pPr>
            <a:r>
              <a:t>Objetivo:  Dejar con curiosidad siempre.</a:t>
            </a:r>
            <a:endParaRPr sz="1400"/>
          </a:p>
          <a:p>
            <a:pPr marL="342900" indent="-342900">
              <a:lnSpc>
                <a:spcPct val="90000"/>
              </a:lnSpc>
              <a:buClr>
                <a:schemeClr val="accent1"/>
              </a:buClr>
              <a:buSzPct val="85000"/>
              <a:buAutoNum type="arabicPeriod" startAt="1"/>
              <a:defRPr b="1" sz="1700">
                <a:solidFill>
                  <a:srgbClr val="F2F2F2"/>
                </a:solidFill>
              </a:defRPr>
            </a:pPr>
            <a:r>
              <a:t>Precisa; Invitación de negocios, no DE PRODUCTO ni de REUNION ni de otra cosa.</a:t>
            </a:r>
            <a:endParaRPr sz="1400"/>
          </a:p>
          <a:p>
            <a:pPr marL="342900" indent="-342900">
              <a:lnSpc>
                <a:spcPct val="90000"/>
              </a:lnSpc>
              <a:buClr>
                <a:schemeClr val="accent1"/>
              </a:buClr>
              <a:buSzPct val="85000"/>
              <a:buAutoNum type="arabicPeriod" startAt="1"/>
              <a:defRPr b="1" sz="1700">
                <a:solidFill>
                  <a:srgbClr val="F2F2F2"/>
                </a:solidFill>
              </a:defRPr>
            </a:pPr>
            <a:r>
              <a:t>Corta; No te enrolles ni des muchos detalles.</a:t>
            </a:r>
            <a:endParaRPr sz="1400"/>
          </a:p>
          <a:p>
            <a:pPr marL="342900" indent="-342900">
              <a:lnSpc>
                <a:spcPct val="90000"/>
              </a:lnSpc>
              <a:buClr>
                <a:schemeClr val="accent1"/>
              </a:buClr>
              <a:buSzPct val="85000"/>
              <a:buAutoNum type="arabicPeriod" startAt="1"/>
              <a:defRPr b="1" sz="1700">
                <a:solidFill>
                  <a:srgbClr val="F2F2F2"/>
                </a:solidFill>
              </a:defRPr>
            </a:pPr>
            <a:r>
              <a:t>Llamar con seguridad, convicción y entusiasmo.</a:t>
            </a:r>
            <a:endParaRPr sz="1400"/>
          </a:p>
          <a:p>
            <a:pPr>
              <a:lnSpc>
                <a:spcPct val="90000"/>
              </a:lnSpc>
              <a:defRPr b="1" i="1" sz="1700">
                <a:solidFill>
                  <a:srgbClr val="000000"/>
                </a:solidFill>
              </a:defRPr>
            </a:pPr>
            <a:r>
              <a:t>*Siempre llamar con 2 fechas   ( </a:t>
            </a:r>
            <a:r>
              <a:rPr>
                <a:solidFill>
                  <a:srgbClr val="FF7E79"/>
                </a:solidFill>
              </a:rPr>
              <a:t>20 inv x reunión</a:t>
            </a:r>
            <a:r>
              <a:t> )</a:t>
            </a:r>
            <a:endParaRPr sz="1400"/>
          </a:p>
          <a:p>
            <a:pPr>
              <a:lnSpc>
                <a:spcPct val="90000"/>
              </a:lnSpc>
              <a:defRPr b="1" i="1" sz="1700">
                <a:solidFill>
                  <a:srgbClr val="000000"/>
                </a:solidFill>
              </a:defRPr>
            </a:pPr>
            <a:r>
              <a:t> PRE-PROGRAMADAS con tu mentor.*</a:t>
            </a:r>
            <a:endParaRPr sz="1400"/>
          </a:p>
          <a:p>
            <a:pPr>
              <a:lnSpc>
                <a:spcPct val="90000"/>
              </a:lnSpc>
              <a:defRPr b="1" sz="1700">
                <a:solidFill>
                  <a:srgbClr val="F2F2F2"/>
                </a:solidFill>
              </a:defRPr>
            </a:pPr>
            <a:r>
              <a:t>Sino pueden entonces tantea el terreno para la próxima semana.</a:t>
            </a:r>
            <a:endParaRPr sz="1400"/>
          </a:p>
          <a:p>
            <a:pPr>
              <a:lnSpc>
                <a:spcPct val="90000"/>
              </a:lnSpc>
              <a:defRPr b="1" sz="1700">
                <a:solidFill>
                  <a:srgbClr val="000000"/>
                </a:solidFill>
              </a:defRPr>
            </a:pPr>
            <a:r>
              <a:t>Siempre </a:t>
            </a:r>
            <a:r>
              <a:rPr>
                <a:solidFill>
                  <a:srgbClr val="FF7E79"/>
                </a:solidFill>
              </a:rPr>
              <a:t>llamar</a:t>
            </a:r>
            <a:r>
              <a:t> el mismo día para confirmar</a:t>
            </a:r>
            <a:r>
              <a:rPr>
                <a:solidFill>
                  <a:srgbClr val="F2F2F2"/>
                </a:solidFill>
              </a:rPr>
              <a:t>.</a:t>
            </a:r>
          </a:p>
        </p:txBody>
      </p:sp>
      <p:pic>
        <p:nvPicPr>
          <p:cNvPr id="220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5255" y="188261"/>
            <a:ext cx="1468628" cy="110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n 8" descr="Imagen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359827">
            <a:off x="5720017" y="4517661"/>
            <a:ext cx="1991414" cy="210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Diagrama 1"/>
          <p:cNvGrpSpPr/>
          <p:nvPr/>
        </p:nvGrpSpPr>
        <p:grpSpPr>
          <a:xfrm>
            <a:off x="791883" y="956235"/>
            <a:ext cx="10500659" cy="5822285"/>
            <a:chOff x="0" y="0"/>
            <a:chExt cx="10500658" cy="5822284"/>
          </a:xfrm>
        </p:grpSpPr>
        <p:grpSp>
          <p:nvGrpSpPr>
            <p:cNvPr id="225" name="Group"/>
            <p:cNvGrpSpPr/>
            <p:nvPr/>
          </p:nvGrpSpPr>
          <p:grpSpPr>
            <a:xfrm>
              <a:off x="0" y="4182205"/>
              <a:ext cx="10500659" cy="1640079"/>
              <a:chOff x="0" y="0"/>
              <a:chExt cx="10500658" cy="1640077"/>
            </a:xfrm>
          </p:grpSpPr>
          <p:sp>
            <p:nvSpPr>
              <p:cNvPr id="223" name="Rectangle"/>
              <p:cNvSpPr/>
              <p:nvPr/>
            </p:nvSpPr>
            <p:spPr>
              <a:xfrm>
                <a:off x="0" y="249227"/>
                <a:ext cx="10500659" cy="1141623"/>
              </a:xfrm>
              <a:prstGeom prst="rect">
                <a:avLst/>
              </a:prstGeom>
              <a:gradFill flip="none" rotWithShape="1">
                <a:gsLst>
                  <a:gs pos="0">
                    <a:srgbClr val="BE5311"/>
                  </a:gs>
                  <a:gs pos="30000">
                    <a:srgbClr val="EA5F0A"/>
                  </a:gs>
                  <a:gs pos="45000">
                    <a:srgbClr val="FE6102"/>
                  </a:gs>
                  <a:gs pos="55000">
                    <a:srgbClr val="FE6102"/>
                  </a:gs>
                  <a:gs pos="73000">
                    <a:srgbClr val="EA5F0A"/>
                  </a:gs>
                  <a:gs pos="100000">
                    <a:srgbClr val="BE5311"/>
                  </a:gs>
                </a:gsLst>
                <a:lin ang="949999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5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4" name="( Responder preguntas )…"/>
              <p:cNvSpPr txBox="1"/>
              <p:nvPr/>
            </p:nvSpPr>
            <p:spPr>
              <a:xfrm>
                <a:off x="0" y="0"/>
                <a:ext cx="10500659" cy="1640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56031" tIns="256031" rIns="256031" bIns="256031" numCol="1" anchor="ctr">
                <a:sp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pPr>
                <a:r>
                  <a:t>( Responder preguntas )</a:t>
                </a:r>
              </a:p>
              <a:p>
                <a:pPr algn="ctr" defTabSz="1600200">
                  <a:lnSpc>
                    <a:spcPct val="90000"/>
                  </a:lnSpc>
                  <a:spcBef>
                    <a:spcPts val="1200"/>
                  </a:spcBef>
                  <a:defRPr sz="2900">
                    <a:solidFill>
                      <a:srgbClr val="FFFFFF"/>
                    </a:solidFill>
                  </a:defRPr>
                </a:pPr>
                <a:r>
                  <a:t>Puedo contar contigo?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0" y="1829159"/>
              <a:ext cx="10500659" cy="2732611"/>
              <a:chOff x="0" y="0"/>
              <a:chExt cx="10500658" cy="2732609"/>
            </a:xfrm>
          </p:grpSpPr>
          <p:sp>
            <p:nvSpPr>
              <p:cNvPr id="226" name="Shape"/>
              <p:cNvSpPr/>
              <p:nvPr/>
            </p:nvSpPr>
            <p:spPr>
              <a:xfrm rot="10800000">
                <a:off x="0" y="269491"/>
                <a:ext cx="10500659" cy="2463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565"/>
                    </a:moveTo>
                    <a:lnTo>
                      <a:pt x="10167" y="7565"/>
                    </a:lnTo>
                    <a:lnTo>
                      <a:pt x="10167" y="5400"/>
                    </a:lnTo>
                    <a:lnTo>
                      <a:pt x="9533" y="5400"/>
                    </a:lnTo>
                    <a:lnTo>
                      <a:pt x="10800" y="0"/>
                    </a:lnTo>
                    <a:lnTo>
                      <a:pt x="12067" y="5400"/>
                    </a:lnTo>
                    <a:lnTo>
                      <a:pt x="11433" y="5400"/>
                    </a:lnTo>
                    <a:lnTo>
                      <a:pt x="11433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5311"/>
                  </a:gs>
                  <a:gs pos="30000">
                    <a:srgbClr val="EA5F0A"/>
                  </a:gs>
                  <a:gs pos="45000">
                    <a:srgbClr val="FE6102"/>
                  </a:gs>
                  <a:gs pos="55000">
                    <a:srgbClr val="FE6102"/>
                  </a:gs>
                  <a:gs pos="73000">
                    <a:srgbClr val="EA5F0A"/>
                  </a:gs>
                  <a:gs pos="100000">
                    <a:srgbClr val="BE5311"/>
                  </a:gs>
                </a:gsLst>
                <a:lin ang="949999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5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7" name="( Invitación )…"/>
              <p:cNvSpPr txBox="1"/>
              <p:nvPr/>
            </p:nvSpPr>
            <p:spPr>
              <a:xfrm>
                <a:off x="0" y="0"/>
                <a:ext cx="10500659" cy="213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12927" tIns="312927" rIns="312927" bIns="312927" numCol="1" anchor="ctr">
                <a:sp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pPr>
                <a:r>
                  <a:t>( Invitación )</a:t>
                </a:r>
              </a:p>
              <a:p>
                <a:pPr algn="ctr"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pPr>
                <a:r>
                  <a:t>Puedo contar contigo?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0" y="-1"/>
              <a:ext cx="10500659" cy="2252814"/>
              <a:chOff x="0" y="0"/>
              <a:chExt cx="10500658" cy="2252812"/>
            </a:xfrm>
          </p:grpSpPr>
          <p:sp>
            <p:nvSpPr>
              <p:cNvPr id="229" name="Shape"/>
              <p:cNvSpPr/>
              <p:nvPr/>
            </p:nvSpPr>
            <p:spPr>
              <a:xfrm rot="10800000">
                <a:off x="0" y="-1"/>
                <a:ext cx="10500659" cy="225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565"/>
                    </a:moveTo>
                    <a:lnTo>
                      <a:pt x="10221" y="7565"/>
                    </a:lnTo>
                    <a:lnTo>
                      <a:pt x="10221" y="5400"/>
                    </a:lnTo>
                    <a:lnTo>
                      <a:pt x="9641" y="5400"/>
                    </a:lnTo>
                    <a:lnTo>
                      <a:pt x="10800" y="0"/>
                    </a:lnTo>
                    <a:lnTo>
                      <a:pt x="11959" y="5400"/>
                    </a:lnTo>
                    <a:lnTo>
                      <a:pt x="11379" y="5400"/>
                    </a:lnTo>
                    <a:lnTo>
                      <a:pt x="11379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5311"/>
                  </a:gs>
                  <a:gs pos="30000">
                    <a:srgbClr val="EA5F0A"/>
                  </a:gs>
                  <a:gs pos="45000">
                    <a:srgbClr val="FE6102"/>
                  </a:gs>
                  <a:gs pos="55000">
                    <a:srgbClr val="FE6102"/>
                  </a:gs>
                  <a:gs pos="73000">
                    <a:srgbClr val="EA5F0A"/>
                  </a:gs>
                  <a:gs pos="100000">
                    <a:srgbClr val="BE5311"/>
                  </a:gs>
                </a:gsLst>
                <a:lin ang="949999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5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ts val="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0" name="( Saludo )…"/>
              <p:cNvSpPr txBox="1"/>
              <p:nvPr/>
            </p:nvSpPr>
            <p:spPr>
              <a:xfrm>
                <a:off x="0" y="49406"/>
                <a:ext cx="10500659" cy="1364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7584" tIns="227584" rIns="227584" bIns="227584" numCol="1" anchor="ctr">
                <a:sp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pPr>
                <a:r>
                  <a:t>( Saludo )</a:t>
                </a:r>
              </a:p>
              <a:p>
                <a:pPr algn="ctr" defTabSz="14224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Te estaba llamando rápido para comentarte</a:t>
                </a:r>
                <a:r>
                  <a:t>……</a:t>
                </a:r>
                <a:r>
                  <a:t>.</a:t>
                </a:r>
              </a:p>
            </p:txBody>
          </p:sp>
        </p:grpSp>
      </p:grpSp>
      <p:sp>
        <p:nvSpPr>
          <p:cNvPr id="233" name="Título 6"/>
          <p:cNvSpPr txBox="1"/>
          <p:nvPr/>
        </p:nvSpPr>
        <p:spPr>
          <a:xfrm>
            <a:off x="1124471" y="155109"/>
            <a:ext cx="1027176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lnSpc>
                <a:spcPct val="90000"/>
              </a:lnSpc>
              <a:defRPr cap="all" sz="3500">
                <a:solidFill>
                  <a:srgbClr val="FFFFFF"/>
                </a:solidFill>
              </a:defRPr>
            </a:pPr>
            <a:r>
              <a:t>Ejemplo de Llamada de invitación</a:t>
            </a:r>
            <a:br/>
          </a:p>
        </p:txBody>
      </p:sp>
      <p:pic>
        <p:nvPicPr>
          <p:cNvPr id="234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94412" y="182755"/>
            <a:ext cx="904136" cy="67963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CuadroTexto 3"/>
          <p:cNvSpPr txBox="1"/>
          <p:nvPr/>
        </p:nvSpPr>
        <p:spPr>
          <a:xfrm>
            <a:off x="1124470" y="3376705"/>
            <a:ext cx="328228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1. Negocio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2. Empresarios (</a:t>
            </a:r>
            <a:r>
              <a:rPr>
                <a:solidFill>
                  <a:srgbClr val="008000"/>
                </a:solidFill>
              </a:rPr>
              <a:t> Presentartelos </a:t>
            </a:r>
            <a:r>
              <a:t>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3. FECHA Y HORA</a:t>
            </a:r>
          </a:p>
        </p:txBody>
      </p:sp>
      <p:pic>
        <p:nvPicPr>
          <p:cNvPr id="236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359827">
            <a:off x="83044" y="283832"/>
            <a:ext cx="1991414" cy="210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ítulo 14"/>
          <p:cNvSpPr txBox="1"/>
          <p:nvPr>
            <p:ph type="title"/>
          </p:nvPr>
        </p:nvSpPr>
        <p:spPr>
          <a:xfrm>
            <a:off x="902207" y="152400"/>
            <a:ext cx="5104146" cy="914400"/>
          </a:xfrm>
          <a:prstGeom prst="rect">
            <a:avLst/>
          </a:prstGeom>
        </p:spPr>
        <p:txBody>
          <a:bodyPr/>
          <a:lstStyle>
            <a:lvl1pPr defTabSz="886968">
              <a:defRPr sz="3880">
                <a:solidFill>
                  <a:srgbClr val="FFFFFF"/>
                </a:solidFill>
              </a:defRPr>
            </a:lvl1pPr>
          </a:lstStyle>
          <a:p>
            <a:pPr/>
            <a:r>
              <a:t>Presentación del PLAN</a:t>
            </a:r>
          </a:p>
        </p:txBody>
      </p:sp>
      <p:sp>
        <p:nvSpPr>
          <p:cNvPr id="239" name="Marcador de texto 15"/>
          <p:cNvSpPr txBox="1"/>
          <p:nvPr>
            <p:ph type="body" sz="half" idx="1"/>
          </p:nvPr>
        </p:nvSpPr>
        <p:spPr>
          <a:xfrm>
            <a:off x="463177" y="1066800"/>
            <a:ext cx="5677648" cy="4004236"/>
          </a:xfrm>
          <a:prstGeom prst="rect">
            <a:avLst/>
          </a:prstGeom>
        </p:spPr>
        <p:txBody>
          <a:bodyPr/>
          <a:lstStyle/>
          <a:p>
            <a:pPr>
              <a:defRPr b="1" i="1" sz="2000">
                <a:solidFill>
                  <a:srgbClr val="000000"/>
                </a:solidFill>
              </a:defRPr>
            </a:pPr>
            <a:r>
              <a:t>*Conceptos a tener en cuenta; EDIFICAR AL ORADOR*.      -- </a:t>
            </a:r>
            <a:r>
              <a:rPr>
                <a:solidFill>
                  <a:srgbClr val="FF7E79"/>
                </a:solidFill>
              </a:rPr>
              <a:t>PONER CAMARA</a:t>
            </a:r>
            <a:r>
              <a:rPr>
                <a:solidFill>
                  <a:srgbClr val="FF0000"/>
                </a:solidFill>
              </a:rPr>
              <a:t> </a:t>
            </a:r>
            <a:r>
              <a:t>--</a:t>
            </a:r>
          </a:p>
          <a:p>
            <a:pPr>
              <a:defRPr b="1" i="1" sz="2000">
                <a:solidFill>
                  <a:srgbClr val="000000"/>
                </a:solidFill>
              </a:defRPr>
            </a:pPr>
            <a:r>
              <a:t>*Conceptos a tener en cuenta; NO INTERRUMPIR CON PREGUNTAS*. </a:t>
            </a:r>
            <a:r>
              <a:t>–</a:t>
            </a:r>
            <a:r>
              <a:t> </a:t>
            </a:r>
            <a:r>
              <a:rPr>
                <a:solidFill>
                  <a:srgbClr val="FF7E79"/>
                </a:solidFill>
              </a:rPr>
              <a:t>PREPARAR ZOOM</a:t>
            </a:r>
            <a:r>
              <a:rPr>
                <a:solidFill>
                  <a:srgbClr val="FF0000"/>
                </a:solidFill>
              </a:rPr>
              <a:t> </a:t>
            </a:r>
            <a:r>
              <a:t>--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sz="2000"/>
            </a:pPr>
            <a:r>
              <a:t>Empezar puntual máximo 5 min después.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sz="2000"/>
            </a:pPr>
            <a:r>
              <a:t>Los que llegaron son los mas importantes.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sz="2000"/>
            </a:pPr>
            <a:r>
              <a:t>Tratar que no hayan distracciones.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sz="2000"/>
            </a:pPr>
            <a:r>
              <a:t>Ser natural y entusiasta, tomar nota, grabar</a:t>
            </a:r>
            <a:r>
              <a:t>…</a:t>
            </a:r>
          </a:p>
          <a:p>
            <a:pPr>
              <a:defRPr b="1" sz="1800">
                <a:solidFill>
                  <a:srgbClr val="FF7E79"/>
                </a:solidFill>
              </a:defRPr>
            </a:pPr>
            <a:r>
              <a:t>Objetivo: Que aprendas a dar el plan. YO lo hago, luego LO HACEMOS, para luego hacerlo TU</a:t>
            </a:r>
          </a:p>
        </p:txBody>
      </p:sp>
      <p:pic>
        <p:nvPicPr>
          <p:cNvPr id="240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9647" y="143690"/>
            <a:ext cx="1577040" cy="1185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Marcador de posición de imagen 16" descr="Marcador de posición de imagen 16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275294" y="1610658"/>
            <a:ext cx="5181601" cy="4191000"/>
          </a:xfrm>
          <a:prstGeom prst="rect">
            <a:avLst/>
          </a:prstGeom>
        </p:spPr>
      </p:pic>
      <p:pic>
        <p:nvPicPr>
          <p:cNvPr id="242" name="Marcador de posición de imagen 13" descr="Marcador de posición de imagen 13"/>
          <p:cNvPicPr>
            <a:picLocks noChangeAspect="1"/>
          </p:cNvPicPr>
          <p:nvPr/>
        </p:nvPicPr>
        <p:blipFill>
          <a:blip r:embed="rId4">
            <a:extLst/>
          </a:blip>
          <a:srcRect l="7233" t="0" r="7233" b="0"/>
          <a:stretch>
            <a:fillRect/>
          </a:stretch>
        </p:blipFill>
        <p:spPr>
          <a:xfrm>
            <a:off x="6275294" y="1610658"/>
            <a:ext cx="5181601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Marcador de posición de imagen 7" descr="Marcador de posición de imagen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545" t="0" r="17545" b="0"/>
          <a:stretch>
            <a:fillRect/>
          </a:stretch>
        </p:blipFill>
        <p:spPr>
          <a:xfrm>
            <a:off x="6096000" y="1403851"/>
            <a:ext cx="5181600" cy="4190999"/>
          </a:xfrm>
          <a:prstGeom prst="rect">
            <a:avLst/>
          </a:prstGeom>
        </p:spPr>
      </p:pic>
      <p:sp>
        <p:nvSpPr>
          <p:cNvPr id="245" name="Título 1"/>
          <p:cNvSpPr txBox="1"/>
          <p:nvPr>
            <p:ph type="title"/>
          </p:nvPr>
        </p:nvSpPr>
        <p:spPr>
          <a:xfrm>
            <a:off x="618325" y="242450"/>
            <a:ext cx="5477676" cy="914401"/>
          </a:xfrm>
          <a:prstGeom prst="rect">
            <a:avLst/>
          </a:prstGeom>
        </p:spPr>
        <p:txBody>
          <a:bodyPr/>
          <a:lstStyle>
            <a:lvl1pPr defTabSz="905255">
              <a:defRPr sz="3959">
                <a:solidFill>
                  <a:srgbClr val="FFFFFF"/>
                </a:solidFill>
              </a:defRPr>
            </a:lvl1pPr>
          </a:lstStyle>
          <a:p>
            <a:pPr/>
            <a:r>
              <a:t>Material de Seguimiento</a:t>
            </a:r>
          </a:p>
        </p:txBody>
      </p:sp>
      <p:sp>
        <p:nvSpPr>
          <p:cNvPr id="246" name="Marcador de texto 6"/>
          <p:cNvSpPr txBox="1"/>
          <p:nvPr>
            <p:ph type="body" sz="half" idx="1"/>
          </p:nvPr>
        </p:nvSpPr>
        <p:spPr>
          <a:xfrm>
            <a:off x="618326" y="1156851"/>
            <a:ext cx="5193792" cy="4437999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Objetivo: Que los invitados tengan información necesaria para poder tomar una decisión.</a:t>
            </a:r>
          </a:p>
          <a:p>
            <a:pPr/>
            <a:r>
              <a:t>Dependiendo de las necesidades que tengan los invitados enviaremos más información de una cosa u otra.</a:t>
            </a:r>
          </a:p>
          <a:p>
            <a:pPr/>
            <a:r>
              <a:t>Por lo general siempre mandaremos :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u="sng"/>
            </a:pPr>
            <a:r>
              <a:t>Información de la oportunidad económica </a:t>
            </a:r>
            <a:r>
              <a:rPr u="none"/>
              <a:t>como por ejemplo un modelo de presentación del negocio o historia de éxito. ( A PODER SER DE TU MENTOR o </a:t>
            </a:r>
            <a:endParaRPr u="none"/>
          </a:p>
          <a:p>
            <a:pPr/>
            <a:r>
              <a:t>      Dr. Herminio Nevárez )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u="sng"/>
            </a:pPr>
            <a:r>
              <a:t>Información del producto</a:t>
            </a:r>
            <a:r>
              <a:rPr u="none"/>
              <a:t> como por ejemplo el catalogo OFICIAL de 4Life o alguna “cápsula” concreta de producto. ( 4LIFE CONNECT )</a:t>
            </a:r>
            <a:endParaRPr u="none"/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u="sng"/>
            </a:pPr>
            <a:r>
              <a:t> Información de la compañía </a:t>
            </a:r>
            <a:r>
              <a:rPr u="none"/>
              <a:t>como por ejemplo la pagina de reconocimientos ( MY4LIFE )</a:t>
            </a:r>
          </a:p>
        </p:txBody>
      </p:sp>
      <p:pic>
        <p:nvPicPr>
          <p:cNvPr id="247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3059" y="274639"/>
            <a:ext cx="1173628" cy="882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n 8" descr="Imagen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359827">
            <a:off x="5331414" y="4939600"/>
            <a:ext cx="1791143" cy="1890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ítulo 1"/>
          <p:cNvSpPr txBox="1"/>
          <p:nvPr>
            <p:ph type="title"/>
          </p:nvPr>
        </p:nvSpPr>
        <p:spPr>
          <a:xfrm>
            <a:off x="334443" y="313113"/>
            <a:ext cx="5477676" cy="914401"/>
          </a:xfrm>
          <a:prstGeom prst="rect">
            <a:avLst/>
          </a:prstGeom>
        </p:spPr>
        <p:txBody>
          <a:bodyPr/>
          <a:lstStyle/>
          <a:p>
            <a:pPr algn="ctr" defTabSz="694944">
              <a:defRPr sz="3040">
                <a:solidFill>
                  <a:srgbClr val="FFFFFF"/>
                </a:solidFill>
              </a:defRPr>
            </a:pPr>
            <a:r>
              <a:t>  Seguimiento </a:t>
            </a:r>
            <a:r>
              <a:rPr>
                <a:solidFill>
                  <a:srgbClr val="FF7E79"/>
                </a:solidFill>
              </a:rPr>
              <a:t>( CIERRE )</a:t>
            </a:r>
            <a:br>
              <a:rPr>
                <a:solidFill>
                  <a:srgbClr val="FF0000"/>
                </a:solidFill>
              </a:rPr>
            </a:br>
            <a:r>
              <a:t> ( Toma de decisión) </a:t>
            </a:r>
          </a:p>
        </p:txBody>
      </p:sp>
      <p:sp>
        <p:nvSpPr>
          <p:cNvPr id="251" name="Marcador de texto 6"/>
          <p:cNvSpPr txBox="1"/>
          <p:nvPr>
            <p:ph type="body" sz="half" idx="1"/>
          </p:nvPr>
        </p:nvSpPr>
        <p:spPr>
          <a:xfrm>
            <a:off x="618326" y="1254034"/>
            <a:ext cx="5193792" cy="41788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Objetivo: Qué los invitados puedan tomar la decisión que crean oportuna PERO QUE LA TOMEN.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b="1"/>
            </a:pPr>
            <a:r>
              <a:t>De ti depende que estas segundas reuniones de seguimiento se lleven acabo.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b="1"/>
            </a:pPr>
            <a:r>
              <a:t>Es fundamental mover a las personas a diferentes eventos del equipo como por ejemplo Sen.SYNERGY, rally de reconocimientos, universidades el éxito, convenciones, etc.</a:t>
            </a:r>
          </a:p>
          <a:p>
            <a:pPr marL="342900" indent="-342900">
              <a:buClr>
                <a:schemeClr val="accent1"/>
              </a:buClr>
              <a:buSzPct val="85000"/>
              <a:buAutoNum type="arabicPeriod" startAt="1"/>
              <a:defRPr b="1"/>
            </a:pPr>
            <a:r>
              <a:t>Apalancarte siempre con tus mentores y línea de auspicio para que puedan inspirar a tus invitados y dar visión.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Si los invitados dicen que “NO” entonces debemos PREGUNTAR POR REFERIDOS SIEMPRE.</a:t>
            </a:r>
          </a:p>
          <a:p>
            <a:pPr>
              <a:defRPr b="1" i="1">
                <a:solidFill>
                  <a:srgbClr val="000000"/>
                </a:solidFill>
              </a:defRPr>
            </a:pPr>
            <a:r>
              <a:t>*Conceptos a tener en cuenta;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7E79"/>
                </a:solidFill>
              </a:rPr>
              <a:t>FUNDAMENTAL QUE PRUEBEN PRODUCTO*.</a:t>
            </a:r>
          </a:p>
        </p:txBody>
      </p:sp>
      <p:pic>
        <p:nvPicPr>
          <p:cNvPr id="252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3059" y="274639"/>
            <a:ext cx="1173628" cy="882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Marcador de posición de imagen 10" descr="Marcador de posición de imagen 10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9559" r="0" b="9559"/>
          <a:stretch>
            <a:fillRect/>
          </a:stretch>
        </p:blipFill>
        <p:spPr>
          <a:xfrm>
            <a:off x="6301439" y="1418386"/>
            <a:ext cx="5390777" cy="4360188"/>
          </a:xfrm>
          <a:prstGeom prst="rect">
            <a:avLst/>
          </a:prstGeom>
        </p:spPr>
      </p:pic>
      <p:pic>
        <p:nvPicPr>
          <p:cNvPr id="254" name="Imagen 8" descr="Imagen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359827">
            <a:off x="5621373" y="4894776"/>
            <a:ext cx="1791143" cy="1890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Urban Pop">
  <a:themeElements>
    <a:clrScheme name="Urban Pop">
      <a:dk1>
        <a:srgbClr val="FFFFFF"/>
      </a:dk1>
      <a:lt1>
        <a:srgbClr val="8000FF"/>
      </a:lt1>
      <a:dk2>
        <a:srgbClr val="A7A7A7"/>
      </a:dk2>
      <a:lt2>
        <a:srgbClr val="535353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FF00FF"/>
      </a:folHlink>
    </a:clrScheme>
    <a:fontScheme name="Urban Pop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1909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000FF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000FF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Urban Pop">
  <a:themeElements>
    <a:clrScheme name="Urban P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FF00FF"/>
      </a:folHlink>
    </a:clrScheme>
    <a:fontScheme name="Urban Pop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1909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000FF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8000FF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